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671C6-5701-4383-A6FD-52767161F112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870D1-C98F-454A-B392-8DBAB23095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870D1-C98F-454A-B392-8DBAB2309536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leichschenkliges Dreiec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winkliges Dreiec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Gleichschenkliges Dreiec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winkliges Dreiec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4431C4-3C3F-4809-B438-D91375370F47}" type="datetimeFigureOut">
              <a:rPr lang="de-DE" smtClean="0"/>
              <a:pPr/>
              <a:t>02.11.2010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715B879-B0EE-4186-8383-10311B9424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28596" y="776288"/>
            <a:ext cx="8174860" cy="3724282"/>
          </a:xfrm>
        </p:spPr>
        <p:txBody>
          <a:bodyPr>
            <a:noAutofit/>
          </a:bodyPr>
          <a:lstStyle/>
          <a:p>
            <a:r>
              <a:rPr lang="de-D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vier</a:t>
            </a:r>
            <a:br>
              <a:rPr lang="de-D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Prinzipien der österreichischen Bundesverfassung</a:t>
            </a:r>
            <a:endParaRPr lang="de-DE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550px-Politisches_System_des_Bundes_und_der_Länder_in_Österreich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52"/>
            <a:ext cx="7358114" cy="6515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2.5 Kurzfassung der </a:t>
            </a:r>
            <a:r>
              <a:rPr lang="de-DE" sz="4400" dirty="0" err="1" smtClean="0"/>
              <a:t>Prinzipinhalte</a:t>
            </a:r>
            <a:endParaRPr lang="de-DE" sz="4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Republikanisches Prinzip</a:t>
            </a:r>
          </a:p>
          <a:p>
            <a:pPr lvl="1"/>
            <a:r>
              <a:rPr lang="de-DE" sz="2000" dirty="0" smtClean="0"/>
              <a:t>Österreichs Staatsoberhaupt ist der vom Volk auf Zeit gewählte Bundespräsident.</a:t>
            </a:r>
          </a:p>
          <a:p>
            <a:r>
              <a:rPr lang="de-DE" sz="2400" b="1" dirty="0" smtClean="0"/>
              <a:t>Demokratisches Prinzip</a:t>
            </a:r>
          </a:p>
          <a:p>
            <a:pPr lvl="1"/>
            <a:r>
              <a:rPr lang="de-DE" sz="2000" dirty="0" smtClean="0"/>
              <a:t>Das Volk hat politische Mitbestimmungsrechte – freie und geheime Wahlen.</a:t>
            </a:r>
          </a:p>
          <a:p>
            <a:r>
              <a:rPr lang="de-DE" sz="2400" b="1" dirty="0" smtClean="0"/>
              <a:t>Bundesstaatliches Prinzip</a:t>
            </a:r>
          </a:p>
          <a:p>
            <a:pPr lvl="1"/>
            <a:r>
              <a:rPr lang="de-DE" sz="2000" dirty="0" smtClean="0"/>
              <a:t>Die Republik Österreich besteht aus neun selbstständigen Bundesländern.</a:t>
            </a:r>
          </a:p>
          <a:p>
            <a:r>
              <a:rPr lang="de-DE" sz="2400" b="1" dirty="0" smtClean="0"/>
              <a:t>Rechtsstaatliches Prinzip</a:t>
            </a:r>
          </a:p>
          <a:p>
            <a:pPr lvl="1"/>
            <a:r>
              <a:rPr lang="de-DE" sz="2000" dirty="0" smtClean="0"/>
              <a:t>Alle Gesetze bauen auf der Verfassung auf. Alle Handlungen des Staates müssen gesetzlich gedeckt sein.</a:t>
            </a:r>
            <a:endParaRPr lang="de-DE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Andere Länder – andere Sitten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332010"/>
          </a:xfrm>
        </p:spPr>
        <p:txBody>
          <a:bodyPr/>
          <a:lstStyle/>
          <a:p>
            <a:r>
              <a:rPr lang="de-DE" dirty="0" smtClean="0"/>
              <a:t>Präsidentschaftsrepublik</a:t>
            </a:r>
          </a:p>
          <a:p>
            <a:pPr lvl="1"/>
            <a:r>
              <a:rPr lang="de-DE" dirty="0" smtClean="0"/>
              <a:t>Der Präsident hat weitgehend politische Rechte. So ist zum Beispiel der amerikanische Präsident sowohl Staatsoberhaupt als auch Regierungschef.</a:t>
            </a:r>
            <a:endParaRPr lang="de-DE" sz="2600" dirty="0" smtClean="0"/>
          </a:p>
          <a:p>
            <a:pPr marL="731520" lvl="2" indent="-384048">
              <a:buSzPct val="80000"/>
              <a:buFont typeface="Wingdings" pitchFamily="2" charset="2"/>
              <a:buChar char="Ø"/>
            </a:pPr>
            <a:endParaRPr lang="de-DE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Monarchie</a:t>
            </a:r>
          </a:p>
          <a:p>
            <a:pPr lvl="1"/>
            <a:r>
              <a:rPr lang="de-DE" dirty="0" smtClean="0"/>
              <a:t>Staatsform mit Monarch, Repräsentant</a:t>
            </a:r>
          </a:p>
          <a:p>
            <a:pPr lvl="1"/>
            <a:r>
              <a:rPr lang="de-DE" dirty="0" smtClean="0"/>
              <a:t>Gesetze in seinem Namen </a:t>
            </a:r>
          </a:p>
          <a:p>
            <a:pPr lvl="1"/>
            <a:r>
              <a:rPr lang="de-DE" dirty="0" smtClean="0"/>
              <a:t>In der Regel durch Erbfolge </a:t>
            </a:r>
          </a:p>
          <a:p>
            <a:pPr lvl="1">
              <a:buNone/>
            </a:pPr>
            <a:r>
              <a:rPr lang="de-DE" dirty="0" smtClean="0"/>
              <a:t>	( König, Kaiser, Schah, Sultan, Herzog, Zar,…)</a:t>
            </a:r>
          </a:p>
          <a:p>
            <a:pPr lvl="1"/>
            <a:r>
              <a:rPr lang="de-DE" dirty="0" smtClean="0"/>
              <a:t>Ursprüngliche Alleinherrscher</a:t>
            </a:r>
          </a:p>
          <a:p>
            <a:pPr lvl="1"/>
            <a:r>
              <a:rPr lang="de-DE" dirty="0" smtClean="0"/>
              <a:t>Verlust an politischer Macht in geschichtlicher Entwicklung</a:t>
            </a:r>
          </a:p>
          <a:p>
            <a:pPr lvl="1"/>
            <a:r>
              <a:rPr lang="de-DE" dirty="0" smtClean="0"/>
              <a:t>Heutzutage meistens nur noch oberster Repräsentant ohne politische Macht</a:t>
            </a:r>
          </a:p>
          <a:p>
            <a:pPr lvl="1"/>
            <a:r>
              <a:rPr lang="de-DE" dirty="0" smtClean="0"/>
              <a:t>Z.B. </a:t>
            </a:r>
          </a:p>
          <a:p>
            <a:pPr lvl="1">
              <a:buNone/>
            </a:pPr>
            <a:r>
              <a:rPr lang="de-DE" dirty="0" smtClean="0"/>
              <a:t>	</a:t>
            </a:r>
          </a:p>
          <a:p>
            <a:pPr lvl="1">
              <a:buNone/>
            </a:pPr>
            <a:endParaRPr lang="de-DE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Regierungsform Diktatur</a:t>
            </a:r>
          </a:p>
          <a:p>
            <a:pPr lvl="1"/>
            <a:r>
              <a:rPr lang="de-DE" dirty="0" smtClean="0"/>
              <a:t>Keine politischen Mitbestimmungsrechte des Volkes</a:t>
            </a:r>
          </a:p>
          <a:p>
            <a:pPr lvl="1"/>
            <a:r>
              <a:rPr lang="de-DE" dirty="0" smtClean="0"/>
              <a:t>Keine oder nur Scheinwahlen</a:t>
            </a:r>
          </a:p>
          <a:p>
            <a:pPr lvl="1"/>
            <a:r>
              <a:rPr lang="de-DE" dirty="0" smtClean="0"/>
              <a:t>Einparteienstaat oder Militärdiktatur (keine)</a:t>
            </a:r>
          </a:p>
          <a:p>
            <a:pPr lvl="1"/>
            <a:r>
              <a:rPr lang="de-DE" dirty="0" smtClean="0"/>
              <a:t>Willkürherrschaft</a:t>
            </a:r>
          </a:p>
          <a:p>
            <a:pPr lvl="1"/>
            <a:r>
              <a:rPr lang="de-DE" dirty="0" smtClean="0"/>
              <a:t>Grund- und Freiheitsrechte verweigert</a:t>
            </a:r>
          </a:p>
          <a:p>
            <a:pPr lvl="1"/>
            <a:r>
              <a:rPr lang="de-DE" dirty="0" smtClean="0"/>
              <a:t>Die Diktatur zwingt alle Bürger unter das Joch einer Einheitsmeinung. Gegner der herrschenden Gesinnung werden unterdrückt.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de-DE" sz="4400" dirty="0" smtClean="0"/>
              <a:t>Zusammenfassung</a:t>
            </a:r>
            <a:br>
              <a:rPr lang="de-DE" sz="4400" dirty="0" smtClean="0"/>
            </a:br>
            <a:endParaRPr lang="de-DE" sz="4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type="subTitle" idx="1"/>
          </p:nvPr>
        </p:nvSpPr>
        <p:spPr>
          <a:xfrm>
            <a:off x="214282" y="2571744"/>
            <a:ext cx="8062912" cy="3500462"/>
          </a:xfrm>
        </p:spPr>
        <p:txBody>
          <a:bodyPr>
            <a:noAutofit/>
          </a:bodyPr>
          <a:lstStyle/>
          <a:p>
            <a:pPr lvl="2" algn="l">
              <a:buFont typeface="Arial" pitchFamily="34" charset="0"/>
              <a:buChar char="•"/>
            </a:pPr>
            <a:r>
              <a:rPr lang="de-DE" sz="3600" dirty="0" smtClean="0"/>
              <a:t>Themenspezifische Befragung zur Wiederholung</a:t>
            </a:r>
          </a:p>
          <a:p>
            <a:pPr lvl="2" algn="l">
              <a:buFont typeface="Arial" pitchFamily="34" charset="0"/>
              <a:buChar char="•"/>
            </a:pPr>
            <a:r>
              <a:rPr lang="de-DE" sz="3600" dirty="0" smtClean="0"/>
              <a:t>Fragen der Zuhörer</a:t>
            </a:r>
          </a:p>
          <a:p>
            <a:pPr lvl="2" algn="l">
              <a:buFont typeface="Arial" pitchFamily="34" charset="0"/>
              <a:buChar char="•"/>
            </a:pPr>
            <a:r>
              <a:rPr lang="de-DE" sz="3600" dirty="0" smtClean="0"/>
              <a:t>Auswertung der </a:t>
            </a:r>
            <a:r>
              <a:rPr lang="de-DE" sz="3600" dirty="0" err="1" smtClean="0"/>
              <a:t>Handouts</a:t>
            </a:r>
            <a:r>
              <a:rPr lang="de-DE" sz="3600" dirty="0" smtClean="0"/>
              <a:t> zur Richtigstellung des übermittelten Unterrichtsstoffs</a:t>
            </a:r>
            <a:endParaRPr lang="de-DE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25055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de-DE" dirty="0" smtClean="0"/>
              <a:t> 1.	 Allgemeines zur Bundesverfassung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	 Die Prinzipen der Bundesverfassung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2.1	 	Republikanisches Prinzip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2.2		Demokratisches Prinzip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2.3 		Bundesstaatliches Prinzip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2.4 		Rechtsstaatliches Prinzip</a:t>
            </a:r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2.5		Kurzfassung der </a:t>
            </a:r>
            <a:r>
              <a:rPr lang="de-DE" dirty="0" err="1" smtClean="0"/>
              <a:t>Prinzipinhalte</a:t>
            </a:r>
            <a:endParaRPr lang="de-DE" dirty="0" smtClean="0"/>
          </a:p>
          <a:p>
            <a:pPr algn="l">
              <a:buFont typeface="Arial" pitchFamily="34" charset="0"/>
              <a:buChar char="•"/>
            </a:pPr>
            <a:r>
              <a:rPr lang="de-DE" dirty="0" smtClean="0"/>
              <a:t> 3.	Andere Länder – andere Sitten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1. Allgemeines zur Bundesverfassung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Verfassungsgesetze und Bestimmungen des Bundesrechtes</a:t>
            </a:r>
          </a:p>
          <a:p>
            <a:pPr lvl="1"/>
            <a:r>
              <a:rPr lang="de-DE" dirty="0" smtClean="0"/>
              <a:t>Gesetze</a:t>
            </a:r>
          </a:p>
          <a:p>
            <a:pPr lvl="1"/>
            <a:r>
              <a:rPr lang="de-DE" dirty="0" smtClean="0"/>
              <a:t>Einzelne Bestimmungen</a:t>
            </a:r>
          </a:p>
          <a:p>
            <a:pPr lvl="1"/>
            <a:r>
              <a:rPr lang="de-DE" dirty="0" smtClean="0"/>
              <a:t>Staatsverträge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Beschluss 1920</a:t>
            </a:r>
          </a:p>
          <a:p>
            <a:endParaRPr lang="de-DE" dirty="0" smtClean="0"/>
          </a:p>
          <a:p>
            <a:r>
              <a:rPr lang="de-DE" dirty="0" smtClean="0"/>
              <a:t>Unterbrechung 1933 - 1945</a:t>
            </a:r>
          </a:p>
          <a:p>
            <a:pPr lvl="1">
              <a:buNone/>
            </a:pPr>
            <a:endParaRPr lang="de-D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400" dirty="0" smtClean="0"/>
              <a:t>2. Prinzipien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Republikanisches Prinzip</a:t>
            </a:r>
          </a:p>
          <a:p>
            <a:r>
              <a:rPr lang="de-DE" dirty="0" smtClean="0"/>
              <a:t>Demokratisches Prinzip</a:t>
            </a:r>
          </a:p>
          <a:p>
            <a:r>
              <a:rPr lang="de-DE" dirty="0" smtClean="0"/>
              <a:t>Bundesstaatliches Prinzip</a:t>
            </a:r>
          </a:p>
          <a:p>
            <a:r>
              <a:rPr lang="de-DE" dirty="0" smtClean="0"/>
              <a:t>Rechtsstaatliches Prinzip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Weiterhin gelten das rechtsstaatliche und liberale Prinzip für einen geregelten, fairen und menschlichen Umgang mit der </a:t>
            </a:r>
            <a:r>
              <a:rPr lang="de-DE" dirty="0" err="1" smtClean="0"/>
              <a:t>Beschließung</a:t>
            </a:r>
            <a:r>
              <a:rPr lang="de-DE" dirty="0" smtClean="0"/>
              <a:t> und Einhaltung der Gesetze. 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2.1 Das Republikanische 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Republik: röm. Res </a:t>
            </a:r>
            <a:r>
              <a:rPr lang="de-DE" dirty="0" err="1" smtClean="0"/>
              <a:t>publica</a:t>
            </a:r>
            <a:r>
              <a:rPr lang="de-DE" dirty="0" smtClean="0"/>
              <a:t> „öffentliche Sache“</a:t>
            </a:r>
          </a:p>
          <a:p>
            <a:r>
              <a:rPr lang="de-DE" dirty="0" smtClean="0"/>
              <a:t>Auf Zeit gewählter Präsident</a:t>
            </a:r>
          </a:p>
          <a:p>
            <a:r>
              <a:rPr lang="de-DE" dirty="0" smtClean="0"/>
              <a:t>Funktion des Staatsoberhauptes</a:t>
            </a:r>
          </a:p>
          <a:p>
            <a:r>
              <a:rPr lang="de-DE" dirty="0" smtClean="0"/>
              <a:t>Verschiedene Formen</a:t>
            </a:r>
          </a:p>
          <a:p>
            <a:r>
              <a:rPr lang="de-DE" dirty="0" smtClean="0"/>
              <a:t>Parlamentarische Republik</a:t>
            </a:r>
          </a:p>
          <a:p>
            <a:pPr lvl="1"/>
            <a:r>
              <a:rPr lang="de-DE" dirty="0" smtClean="0"/>
              <a:t>Repräsentant des Staates</a:t>
            </a:r>
          </a:p>
          <a:p>
            <a:pPr lvl="1"/>
            <a:r>
              <a:rPr lang="de-DE" dirty="0" smtClean="0"/>
              <a:t>Bedeutsame politische Rechte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2.2 Das Demokratische 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Staatsvolk = Träger der Staatsgewalt</a:t>
            </a:r>
          </a:p>
          <a:p>
            <a:r>
              <a:rPr lang="de-DE" dirty="0" smtClean="0"/>
              <a:t>Geheime und freie Wahlen</a:t>
            </a:r>
          </a:p>
          <a:p>
            <a:r>
              <a:rPr lang="de-DE" dirty="0" smtClean="0"/>
              <a:t>Demokratie:</a:t>
            </a:r>
          </a:p>
          <a:p>
            <a:pPr lvl="1"/>
            <a:r>
              <a:rPr lang="de-DE" dirty="0" smtClean="0"/>
              <a:t>Volk hat Mitbestimmungsrechte</a:t>
            </a:r>
          </a:p>
          <a:p>
            <a:pPr lvl="1"/>
            <a:r>
              <a:rPr lang="de-DE" dirty="0" smtClean="0"/>
              <a:t>Mehrere Parteien</a:t>
            </a:r>
          </a:p>
          <a:p>
            <a:pPr lvl="1"/>
            <a:r>
              <a:rPr lang="de-DE" dirty="0" smtClean="0"/>
              <a:t>Grund- und Freiheitsrechte</a:t>
            </a:r>
          </a:p>
          <a:p>
            <a:pPr lvl="1"/>
            <a:r>
              <a:rPr lang="de-DE" dirty="0" smtClean="0"/>
              <a:t>Freie Entfaltung möglich</a:t>
            </a:r>
          </a:p>
          <a:p>
            <a:pPr lvl="1"/>
            <a:r>
              <a:rPr lang="de-DE" dirty="0" smtClean="0"/>
              <a:t>Respekt an die Würde des Menschen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/>
          <p:nvPr/>
        </p:nvPicPr>
        <p:blipFill>
          <a:blip r:embed="rId3"/>
          <a:srcRect l="12071" t="27513" r="10711" b="10847"/>
          <a:stretch>
            <a:fillRect/>
          </a:stretch>
        </p:blipFill>
        <p:spPr bwMode="auto">
          <a:xfrm>
            <a:off x="428596" y="500042"/>
            <a:ext cx="8143932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2.3 Das Bundesstaatliche 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Zusammenschluss mehrerer selbstständiger Staaten</a:t>
            </a:r>
          </a:p>
          <a:p>
            <a:r>
              <a:rPr lang="de-DE" dirty="0" smtClean="0"/>
              <a:t>Aufteilung von Staatsgewalt und politischer Macht</a:t>
            </a:r>
          </a:p>
          <a:p>
            <a:r>
              <a:rPr lang="de-DE" dirty="0" smtClean="0"/>
              <a:t>Bundesgesetze</a:t>
            </a:r>
          </a:p>
          <a:p>
            <a:pPr lvl="1"/>
            <a:r>
              <a:rPr lang="de-DE" dirty="0" smtClean="0"/>
              <a:t>Bundesrat als Ländervertretung</a:t>
            </a:r>
          </a:p>
          <a:p>
            <a:r>
              <a:rPr lang="de-DE" dirty="0" smtClean="0"/>
              <a:t>Landesgesetze</a:t>
            </a:r>
          </a:p>
          <a:p>
            <a:pPr lvl="1"/>
            <a:r>
              <a:rPr lang="de-DE" dirty="0" smtClean="0"/>
              <a:t>Bundesregierung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 smtClean="0"/>
              <a:t>2.4 Das Rechtsstaatliche 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Verfassung als Grundlage für alle Gesetze</a:t>
            </a:r>
          </a:p>
          <a:p>
            <a:r>
              <a:rPr lang="de-DE" dirty="0" smtClean="0"/>
              <a:t>Aufgaben der Rechtsordnung:</a:t>
            </a:r>
          </a:p>
          <a:p>
            <a:pPr lvl="1"/>
            <a:r>
              <a:rPr lang="de-DE" dirty="0" smtClean="0"/>
              <a:t>Höchstmaß an Freiheit für Bürger</a:t>
            </a:r>
          </a:p>
          <a:p>
            <a:pPr lvl="1"/>
            <a:r>
              <a:rPr lang="de-DE" dirty="0" smtClean="0"/>
              <a:t>Verhinderung des </a:t>
            </a:r>
            <a:r>
              <a:rPr lang="de-DE" dirty="0" err="1" smtClean="0"/>
              <a:t>Mißbrauchs</a:t>
            </a:r>
            <a:r>
              <a:rPr lang="de-DE" dirty="0" smtClean="0"/>
              <a:t> der Freiheit anderer Personen</a:t>
            </a:r>
          </a:p>
          <a:p>
            <a:pPr lvl="1"/>
            <a:r>
              <a:rPr lang="de-DE" dirty="0" smtClean="0"/>
              <a:t>Verbindliche Regelung der Rechte und Pflichten der Menschen gegenüber der staatlichen Gemeinschaft  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lesto">
  <a:themeElements>
    <a:clrScheme name="Telest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les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elest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332</Words>
  <Application>Microsoft Office PowerPoint</Application>
  <PresentationFormat>Bildschirmpräsentation (4:3)</PresentationFormat>
  <Paragraphs>104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Telesto</vt:lpstr>
      <vt:lpstr>Die vier  Prinzipien der österreichischen Bundesverfassung</vt:lpstr>
      <vt:lpstr>Gliederung </vt:lpstr>
      <vt:lpstr>1. Allgemeines zur Bundesverfassung</vt:lpstr>
      <vt:lpstr>2. Prinzipien</vt:lpstr>
      <vt:lpstr>2.1 Das Republikanische Prinzip</vt:lpstr>
      <vt:lpstr>2.2 Das Demokratische Prinzip</vt:lpstr>
      <vt:lpstr>Folie 7</vt:lpstr>
      <vt:lpstr>2.3 Das Bundesstaatliche Prinzip</vt:lpstr>
      <vt:lpstr>2.4 Das Rechtsstaatliche Prinzip</vt:lpstr>
      <vt:lpstr>Folie 10</vt:lpstr>
      <vt:lpstr>2.5 Kurzfassung der Prinzipinhalte</vt:lpstr>
      <vt:lpstr>3. Andere Länder – andere Sitten</vt:lpstr>
      <vt:lpstr>Folie 13</vt:lpstr>
      <vt:lpstr>Folie 14</vt:lpstr>
      <vt:lpstr>Zusammenfassung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vier  Prinzipien der österreichischen Bundesverfassung</dc:title>
  <dc:creator>sara</dc:creator>
  <cp:lastModifiedBy>sara</cp:lastModifiedBy>
  <cp:revision>12</cp:revision>
  <dcterms:created xsi:type="dcterms:W3CDTF">2010-10-19T15:40:42Z</dcterms:created>
  <dcterms:modified xsi:type="dcterms:W3CDTF">2010-11-02T17:53:06Z</dcterms:modified>
</cp:coreProperties>
</file>